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7F67BCC-8A2F-4F3E-9AFA-688F50710749}" type="datetimeFigureOut">
              <a:rPr lang="ru-RU" smtClean="0"/>
              <a:t>11.03.2025</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37BE31B-AB5E-44F5-A885-20A0135F983C}" type="slidenum">
              <a:rPr lang="ru-RU" smtClean="0"/>
              <a:t>‹#›</a:t>
            </a:fld>
            <a:endParaRPr lang="ru-RU"/>
          </a:p>
        </p:txBody>
      </p:sp>
    </p:spTree>
    <p:extLst>
      <p:ext uri="{BB962C8B-B14F-4D97-AF65-F5344CB8AC3E}">
        <p14:creationId xmlns:p14="http://schemas.microsoft.com/office/powerpoint/2010/main" val="1472298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7F67BCC-8A2F-4F3E-9AFA-688F50710749}" type="datetimeFigureOut">
              <a:rPr lang="ru-RU" smtClean="0"/>
              <a:t>11.03.2025</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37BE31B-AB5E-44F5-A885-20A0135F983C}" type="slidenum">
              <a:rPr lang="ru-RU" smtClean="0"/>
              <a:t>‹#›</a:t>
            </a:fld>
            <a:endParaRPr lang="ru-RU"/>
          </a:p>
        </p:txBody>
      </p:sp>
    </p:spTree>
    <p:extLst>
      <p:ext uri="{BB962C8B-B14F-4D97-AF65-F5344CB8AC3E}">
        <p14:creationId xmlns:p14="http://schemas.microsoft.com/office/powerpoint/2010/main" val="2409104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7F67BCC-8A2F-4F3E-9AFA-688F50710749}" type="datetimeFigureOut">
              <a:rPr lang="ru-RU" smtClean="0"/>
              <a:t>11.03.2025</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37BE31B-AB5E-44F5-A885-20A0135F983C}"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888894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57F67BCC-8A2F-4F3E-9AFA-688F50710749}" type="datetimeFigureOut">
              <a:rPr lang="ru-RU" smtClean="0"/>
              <a:t>11.03.2025</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37BE31B-AB5E-44F5-A885-20A0135F983C}" type="slidenum">
              <a:rPr lang="ru-RU" smtClean="0"/>
              <a:t>‹#›</a:t>
            </a:fld>
            <a:endParaRPr lang="ru-RU"/>
          </a:p>
        </p:txBody>
      </p:sp>
    </p:spTree>
    <p:extLst>
      <p:ext uri="{BB962C8B-B14F-4D97-AF65-F5344CB8AC3E}">
        <p14:creationId xmlns:p14="http://schemas.microsoft.com/office/powerpoint/2010/main" val="3867126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57F67BCC-8A2F-4F3E-9AFA-688F50710749}" type="datetimeFigureOut">
              <a:rPr lang="ru-RU" smtClean="0"/>
              <a:t>11.03.2025</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37BE31B-AB5E-44F5-A885-20A0135F983C}"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4397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57F67BCC-8A2F-4F3E-9AFA-688F50710749}" type="datetimeFigureOut">
              <a:rPr lang="ru-RU" smtClean="0"/>
              <a:t>11.03.2025</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37BE31B-AB5E-44F5-A885-20A0135F983C}" type="slidenum">
              <a:rPr lang="ru-RU" smtClean="0"/>
              <a:t>‹#›</a:t>
            </a:fld>
            <a:endParaRPr lang="ru-RU"/>
          </a:p>
        </p:txBody>
      </p:sp>
    </p:spTree>
    <p:extLst>
      <p:ext uri="{BB962C8B-B14F-4D97-AF65-F5344CB8AC3E}">
        <p14:creationId xmlns:p14="http://schemas.microsoft.com/office/powerpoint/2010/main" val="33421394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7F67BCC-8A2F-4F3E-9AFA-688F50710749}" type="datetimeFigureOut">
              <a:rPr lang="ru-RU" smtClean="0"/>
              <a:t>11.03.2025</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37BE31B-AB5E-44F5-A885-20A0135F983C}" type="slidenum">
              <a:rPr lang="ru-RU" smtClean="0"/>
              <a:t>‹#›</a:t>
            </a:fld>
            <a:endParaRPr lang="ru-RU"/>
          </a:p>
        </p:txBody>
      </p:sp>
    </p:spTree>
    <p:extLst>
      <p:ext uri="{BB962C8B-B14F-4D97-AF65-F5344CB8AC3E}">
        <p14:creationId xmlns:p14="http://schemas.microsoft.com/office/powerpoint/2010/main" val="8194556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7F67BCC-8A2F-4F3E-9AFA-688F50710749}" type="datetimeFigureOut">
              <a:rPr lang="ru-RU" smtClean="0"/>
              <a:t>11.03.2025</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37BE31B-AB5E-44F5-A885-20A0135F983C}" type="slidenum">
              <a:rPr lang="ru-RU" smtClean="0"/>
              <a:t>‹#›</a:t>
            </a:fld>
            <a:endParaRPr lang="ru-RU"/>
          </a:p>
        </p:txBody>
      </p:sp>
    </p:spTree>
    <p:extLst>
      <p:ext uri="{BB962C8B-B14F-4D97-AF65-F5344CB8AC3E}">
        <p14:creationId xmlns:p14="http://schemas.microsoft.com/office/powerpoint/2010/main" val="24083521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7F67BCC-8A2F-4F3E-9AFA-688F50710749}" type="datetimeFigureOut">
              <a:rPr lang="ru-RU" smtClean="0"/>
              <a:t>11.03.2025</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37BE31B-AB5E-44F5-A885-20A0135F983C}" type="slidenum">
              <a:rPr lang="ru-RU" smtClean="0"/>
              <a:t>‹#›</a:t>
            </a:fld>
            <a:endParaRPr lang="ru-RU"/>
          </a:p>
        </p:txBody>
      </p:sp>
    </p:spTree>
    <p:extLst>
      <p:ext uri="{BB962C8B-B14F-4D97-AF65-F5344CB8AC3E}">
        <p14:creationId xmlns:p14="http://schemas.microsoft.com/office/powerpoint/2010/main" val="2819547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7F67BCC-8A2F-4F3E-9AFA-688F50710749}" type="datetimeFigureOut">
              <a:rPr lang="ru-RU" smtClean="0"/>
              <a:t>11.03.2025</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37BE31B-AB5E-44F5-A885-20A0135F983C}" type="slidenum">
              <a:rPr lang="ru-RU" smtClean="0"/>
              <a:t>‹#›</a:t>
            </a:fld>
            <a:endParaRPr lang="ru-RU"/>
          </a:p>
        </p:txBody>
      </p:sp>
    </p:spTree>
    <p:extLst>
      <p:ext uri="{BB962C8B-B14F-4D97-AF65-F5344CB8AC3E}">
        <p14:creationId xmlns:p14="http://schemas.microsoft.com/office/powerpoint/2010/main" val="1968201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7F67BCC-8A2F-4F3E-9AFA-688F50710749}" type="datetimeFigureOut">
              <a:rPr lang="ru-RU" smtClean="0"/>
              <a:t>11.03.2025</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37BE31B-AB5E-44F5-A885-20A0135F983C}" type="slidenum">
              <a:rPr lang="ru-RU" smtClean="0"/>
              <a:t>‹#›</a:t>
            </a:fld>
            <a:endParaRPr lang="ru-RU"/>
          </a:p>
        </p:txBody>
      </p:sp>
    </p:spTree>
    <p:extLst>
      <p:ext uri="{BB962C8B-B14F-4D97-AF65-F5344CB8AC3E}">
        <p14:creationId xmlns:p14="http://schemas.microsoft.com/office/powerpoint/2010/main" val="1427736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57F67BCC-8A2F-4F3E-9AFA-688F50710749}" type="datetimeFigureOut">
              <a:rPr lang="ru-RU" smtClean="0"/>
              <a:t>11.03.2025</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37BE31B-AB5E-44F5-A885-20A0135F983C}" type="slidenum">
              <a:rPr lang="ru-RU" smtClean="0"/>
              <a:t>‹#›</a:t>
            </a:fld>
            <a:endParaRPr lang="ru-RU"/>
          </a:p>
        </p:txBody>
      </p:sp>
    </p:spTree>
    <p:extLst>
      <p:ext uri="{BB962C8B-B14F-4D97-AF65-F5344CB8AC3E}">
        <p14:creationId xmlns:p14="http://schemas.microsoft.com/office/powerpoint/2010/main" val="397553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57F67BCC-8A2F-4F3E-9AFA-688F50710749}" type="datetimeFigureOut">
              <a:rPr lang="ru-RU" smtClean="0"/>
              <a:t>11.03.2025</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37BE31B-AB5E-44F5-A885-20A0135F983C}" type="slidenum">
              <a:rPr lang="ru-RU" smtClean="0"/>
              <a:t>‹#›</a:t>
            </a:fld>
            <a:endParaRPr lang="ru-RU"/>
          </a:p>
        </p:txBody>
      </p:sp>
    </p:spTree>
    <p:extLst>
      <p:ext uri="{BB962C8B-B14F-4D97-AF65-F5344CB8AC3E}">
        <p14:creationId xmlns:p14="http://schemas.microsoft.com/office/powerpoint/2010/main" val="2027854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F67BCC-8A2F-4F3E-9AFA-688F50710749}" type="datetimeFigureOut">
              <a:rPr lang="ru-RU" smtClean="0"/>
              <a:t>11.03.2025</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37BE31B-AB5E-44F5-A885-20A0135F983C}" type="slidenum">
              <a:rPr lang="ru-RU" smtClean="0"/>
              <a:t>‹#›</a:t>
            </a:fld>
            <a:endParaRPr lang="ru-RU"/>
          </a:p>
        </p:txBody>
      </p:sp>
    </p:spTree>
    <p:extLst>
      <p:ext uri="{BB962C8B-B14F-4D97-AF65-F5344CB8AC3E}">
        <p14:creationId xmlns:p14="http://schemas.microsoft.com/office/powerpoint/2010/main" val="31892781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7F67BCC-8A2F-4F3E-9AFA-688F50710749}" type="datetimeFigureOut">
              <a:rPr lang="ru-RU" smtClean="0"/>
              <a:t>11.03.2025</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37BE31B-AB5E-44F5-A885-20A0135F983C}" type="slidenum">
              <a:rPr lang="ru-RU" smtClean="0"/>
              <a:t>‹#›</a:t>
            </a:fld>
            <a:endParaRPr lang="ru-RU"/>
          </a:p>
        </p:txBody>
      </p:sp>
    </p:spTree>
    <p:extLst>
      <p:ext uri="{BB962C8B-B14F-4D97-AF65-F5344CB8AC3E}">
        <p14:creationId xmlns:p14="http://schemas.microsoft.com/office/powerpoint/2010/main" val="42700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7F67BCC-8A2F-4F3E-9AFA-688F50710749}" type="datetimeFigureOut">
              <a:rPr lang="ru-RU" smtClean="0"/>
              <a:t>11.03.2025</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37BE31B-AB5E-44F5-A885-20A0135F983C}" type="slidenum">
              <a:rPr lang="ru-RU" smtClean="0"/>
              <a:t>‹#›</a:t>
            </a:fld>
            <a:endParaRPr lang="ru-RU"/>
          </a:p>
        </p:txBody>
      </p:sp>
    </p:spTree>
    <p:extLst>
      <p:ext uri="{BB962C8B-B14F-4D97-AF65-F5344CB8AC3E}">
        <p14:creationId xmlns:p14="http://schemas.microsoft.com/office/powerpoint/2010/main" val="10294560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57F67BCC-8A2F-4F3E-9AFA-688F50710749}" type="datetimeFigureOut">
              <a:rPr lang="ru-RU" smtClean="0"/>
              <a:t>11.03.2025</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37BE31B-AB5E-44F5-A885-20A0135F983C}" type="slidenum">
              <a:rPr lang="ru-RU" smtClean="0"/>
              <a:t>‹#›</a:t>
            </a:fld>
            <a:endParaRPr lang="ru-RU"/>
          </a:p>
        </p:txBody>
      </p:sp>
    </p:spTree>
    <p:extLst>
      <p:ext uri="{BB962C8B-B14F-4D97-AF65-F5344CB8AC3E}">
        <p14:creationId xmlns:p14="http://schemas.microsoft.com/office/powerpoint/2010/main" val="40806146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blog.maximumtest.ru/post/zadaniya-6-i-11-v-egeh-po-literature-sochineniya-na-sopostavlenie.html" TargetMode="External"/><Relationship Id="rId2" Type="http://schemas.openxmlformats.org/officeDocument/2006/relationships/hyperlink" Target="https://blog.maximumtest.ru/post/zadanie-dvenadcat-egeh-po-literature.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840676" y="498763"/>
            <a:ext cx="8791698" cy="1021279"/>
          </a:xfrm>
        </p:spPr>
        <p:txBody>
          <a:bodyPr>
            <a:noAutofit/>
          </a:bodyPr>
          <a:lstStyle/>
          <a:p>
            <a:r>
              <a:rPr lang="ru-RU" sz="3200" b="1" dirty="0" smtClean="0"/>
              <a:t/>
            </a:r>
            <a:br>
              <a:rPr lang="ru-RU" sz="3200" b="1" dirty="0" smtClean="0"/>
            </a:br>
            <a:r>
              <a:rPr lang="ru-RU" sz="3200" b="1" dirty="0"/>
              <a:t/>
            </a:r>
            <a:br>
              <a:rPr lang="ru-RU" sz="3200" b="1" dirty="0"/>
            </a:br>
            <a:r>
              <a:rPr lang="ru-RU" sz="3200" b="1" dirty="0" smtClean="0"/>
              <a:t/>
            </a:r>
            <a:br>
              <a:rPr lang="ru-RU" sz="3200" b="1" dirty="0" smtClean="0"/>
            </a:br>
            <a:r>
              <a:rPr lang="ru-RU" sz="3200" b="1" i="1" dirty="0" smtClean="0">
                <a:latin typeface="Times New Roman" panose="02020603050405020304" pitchFamily="18" charset="0"/>
                <a:cs typeface="Times New Roman" panose="02020603050405020304" pitchFamily="18" charset="0"/>
              </a:rPr>
              <a:t>Изменения в ОГЭ по литературе в 2025 году</a:t>
            </a:r>
            <a:br>
              <a:rPr lang="ru-RU" sz="3200" b="1" i="1" dirty="0" smtClean="0">
                <a:latin typeface="Times New Roman" panose="02020603050405020304" pitchFamily="18" charset="0"/>
                <a:cs typeface="Times New Roman" panose="02020603050405020304" pitchFamily="18" charset="0"/>
              </a:rPr>
            </a:br>
            <a:endParaRPr lang="ru-RU" sz="3200" b="1" i="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662546" y="1520042"/>
            <a:ext cx="10141528" cy="5337957"/>
          </a:xfrm>
        </p:spPr>
        <p:txBody>
          <a:bodyPr>
            <a:normAutofit/>
          </a:bodyPr>
          <a:lstStyle/>
          <a:p>
            <a:r>
              <a:rPr lang="ru-RU" sz="2400" dirty="0" smtClean="0">
                <a:latin typeface="Times New Roman" panose="02020603050405020304" pitchFamily="18" charset="0"/>
                <a:cs typeface="Times New Roman" panose="02020603050405020304" pitchFamily="18" charset="0"/>
              </a:rPr>
              <a:t>В </a:t>
            </a:r>
            <a:r>
              <a:rPr lang="ru-RU" sz="2400" dirty="0">
                <a:latin typeface="Times New Roman" panose="02020603050405020304" pitchFamily="18" charset="0"/>
                <a:cs typeface="Times New Roman" panose="02020603050405020304" pitchFamily="18" charset="0"/>
              </a:rPr>
              <a:t>этом году экзамен по литературе изменился несущественно: количество заданий и их содержание остались прежними. Обновились только критерии оценивания ряда вопросов:</a:t>
            </a:r>
          </a:p>
          <a:p>
            <a:r>
              <a:rPr lang="ru-RU" sz="2400" dirty="0">
                <a:latin typeface="Times New Roman" panose="02020603050405020304" pitchFamily="18" charset="0"/>
                <a:cs typeface="Times New Roman" panose="02020603050405020304" pitchFamily="18" charset="0"/>
              </a:rPr>
              <a:t>В </a:t>
            </a:r>
            <a:r>
              <a:rPr lang="ru-RU" sz="2400" b="1" dirty="0">
                <a:latin typeface="Times New Roman" panose="02020603050405020304" pitchFamily="18" charset="0"/>
                <a:cs typeface="Times New Roman" panose="02020603050405020304" pitchFamily="18" charset="0"/>
              </a:rPr>
              <a:t>первой части</a:t>
            </a:r>
            <a:r>
              <a:rPr lang="ru-RU" sz="2400" dirty="0">
                <a:latin typeface="Times New Roman" panose="02020603050405020304" pitchFamily="18" charset="0"/>
                <a:cs typeface="Times New Roman" panose="02020603050405020304" pitchFamily="18" charset="0"/>
              </a:rPr>
              <a:t> экзамена уточнили критерий «Логичность, соблюдение речевых и грамматических норм». Теперь логические, речевые и грамматические ошибки будут учитываться вместе — вне зависимости от их вида. Если ошибок нет, по этому критерию дадут 2 балла, если суммарно допущены одна-две — 1 балл, больше двух — 0 баллов.</a:t>
            </a:r>
          </a:p>
          <a:p>
            <a:r>
              <a:rPr lang="ru-RU" sz="2400" dirty="0">
                <a:latin typeface="Times New Roman" panose="02020603050405020304" pitchFamily="18" charset="0"/>
                <a:cs typeface="Times New Roman" panose="02020603050405020304" pitchFamily="18" charset="0"/>
              </a:rPr>
              <a:t>Причем баллы выставляются не за всю первую часть, а за каждый вопрос — с первого по четвертый. Так что, если во время подготовки к экзамену вы замечаете за собой одни и те же ошибки, стоит уделить им особое внимание — иначе рискуете потерять баллы на каждом задании.</a:t>
            </a:r>
          </a:p>
        </p:txBody>
      </p:sp>
    </p:spTree>
    <p:extLst>
      <p:ext uri="{BB962C8B-B14F-4D97-AF65-F5344CB8AC3E}">
        <p14:creationId xmlns:p14="http://schemas.microsoft.com/office/powerpoint/2010/main" val="28412286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68831" y="624110"/>
            <a:ext cx="8535781" cy="753428"/>
          </a:xfrm>
        </p:spPr>
        <p:txBody>
          <a:bodyPr>
            <a:normAutofit fontScale="90000"/>
          </a:bodyPr>
          <a:lstStyle/>
          <a:p>
            <a:r>
              <a:rPr lang="ru-RU" b="1" i="1" dirty="0">
                <a:latin typeface="Times New Roman" panose="02020603050405020304" pitchFamily="18" charset="0"/>
                <a:cs typeface="Times New Roman" panose="02020603050405020304" pitchFamily="18" charset="0"/>
              </a:rPr>
              <a:t>Изменения в ОГЭ по литературе в 2025 году</a:t>
            </a:r>
            <a:br>
              <a:rPr lang="ru-RU" b="1" i="1" dirty="0">
                <a:latin typeface="Times New Roman" panose="02020603050405020304" pitchFamily="18" charset="0"/>
                <a:cs typeface="Times New Roman" panose="02020603050405020304" pitchFamily="18" charset="0"/>
              </a:rPr>
            </a:br>
            <a:endParaRPr lang="ru-RU" dirty="0"/>
          </a:p>
        </p:txBody>
      </p:sp>
      <p:sp>
        <p:nvSpPr>
          <p:cNvPr id="3" name="Объект 2"/>
          <p:cNvSpPr>
            <a:spLocks noGrp="1"/>
          </p:cNvSpPr>
          <p:nvPr>
            <p:ph idx="1"/>
          </p:nvPr>
        </p:nvSpPr>
        <p:spPr>
          <a:xfrm>
            <a:off x="1811431" y="1527130"/>
            <a:ext cx="9925194" cy="5153891"/>
          </a:xfrm>
        </p:spPr>
        <p:txBody>
          <a:bodyPr>
            <a:normAutofit/>
          </a:bodyPr>
          <a:lstStyle/>
          <a:p>
            <a:r>
              <a:rPr lang="ru-RU" sz="2400" dirty="0">
                <a:latin typeface="Times New Roman" panose="02020603050405020304" pitchFamily="18" charset="0"/>
                <a:cs typeface="Times New Roman" panose="02020603050405020304" pitchFamily="18" charset="0"/>
              </a:rPr>
              <a:t>Во </a:t>
            </a:r>
            <a:r>
              <a:rPr lang="ru-RU" sz="2400" b="1" dirty="0">
                <a:latin typeface="Times New Roman" panose="02020603050405020304" pitchFamily="18" charset="0"/>
                <a:cs typeface="Times New Roman" panose="02020603050405020304" pitchFamily="18" charset="0"/>
              </a:rPr>
              <a:t>второй части</a:t>
            </a:r>
            <a:r>
              <a:rPr lang="ru-RU" sz="2400" dirty="0">
                <a:latin typeface="Times New Roman" panose="02020603050405020304" pitchFamily="18" charset="0"/>
                <a:cs typeface="Times New Roman" panose="02020603050405020304" pitchFamily="18" charset="0"/>
              </a:rPr>
              <a:t> уточнили критерии К6 и К7, оценивающие соблюдение орфографических и пунктуационных норм. Теперь в задании 5 можно допускать больше ошибок 😉 Если в прошлом году </a:t>
            </a:r>
            <a:r>
              <a:rPr lang="ru-RU" sz="2400" dirty="0" smtClean="0">
                <a:latin typeface="Times New Roman" panose="02020603050405020304" pitchFamily="18" charset="0"/>
                <a:cs typeface="Times New Roman" panose="02020603050405020304" pitchFamily="18" charset="0"/>
              </a:rPr>
              <a:t>давали </a:t>
            </a:r>
            <a:r>
              <a:rPr lang="ru-RU" sz="2400" dirty="0">
                <a:latin typeface="Times New Roman" panose="02020603050405020304" pitchFamily="18" charset="0"/>
                <a:cs typeface="Times New Roman" panose="02020603050405020304" pitchFamily="18" charset="0"/>
              </a:rPr>
              <a:t>по 1 баллу при отсутствии или одной-двух ошибках, то теперь тот же балл дадут даже при четырех ошибках. Но за пять и больше поставят уже 0 баллов, так что не стоит пренебрегать правописанием и правилами препинания</a:t>
            </a:r>
            <a:r>
              <a:rPr lang="ru-RU" sz="2400" dirty="0" smtClean="0">
                <a:latin typeface="Times New Roman" panose="02020603050405020304" pitchFamily="18" charset="0"/>
                <a:cs typeface="Times New Roman" panose="02020603050405020304" pitchFamily="18" charset="0"/>
              </a:rPr>
              <a:t>.</a:t>
            </a:r>
            <a:r>
              <a:rPr lang="ru-RU" sz="2400" dirty="0"/>
              <a:t> </a:t>
            </a:r>
            <a:endParaRPr lang="ru-RU" sz="2400" dirty="0" smtClean="0"/>
          </a:p>
          <a:p>
            <a:endParaRPr lang="ru-RU" sz="2400" dirty="0"/>
          </a:p>
          <a:p>
            <a:r>
              <a:rPr lang="ru-RU" sz="2200" i="1" dirty="0" smtClean="0">
                <a:latin typeface="Times New Roman" panose="02020603050405020304" pitchFamily="18" charset="0"/>
                <a:cs typeface="Times New Roman" panose="02020603050405020304" pitchFamily="18" charset="0"/>
              </a:rPr>
              <a:t>ОГЭ </a:t>
            </a:r>
            <a:r>
              <a:rPr lang="ru-RU" sz="2200" i="1" dirty="0">
                <a:latin typeface="Times New Roman" panose="02020603050405020304" pitchFamily="18" charset="0"/>
                <a:cs typeface="Times New Roman" panose="02020603050405020304" pitchFamily="18" charset="0"/>
              </a:rPr>
              <a:t>по литературе — уникальный экзамен. В нем нет ни одного задания с кратким ответом, все вопросы предполагают развернутое рассуждение. Ни удача, ни метод </a:t>
            </a:r>
            <a:r>
              <a:rPr lang="ru-RU" sz="2200" i="1" dirty="0" err="1">
                <a:latin typeface="Times New Roman" panose="02020603050405020304" pitchFamily="18" charset="0"/>
                <a:cs typeface="Times New Roman" panose="02020603050405020304" pitchFamily="18" charset="0"/>
              </a:rPr>
              <a:t>тыка</a:t>
            </a:r>
            <a:r>
              <a:rPr lang="ru-RU" sz="2200" i="1" dirty="0">
                <a:latin typeface="Times New Roman" panose="02020603050405020304" pitchFamily="18" charset="0"/>
                <a:cs typeface="Times New Roman" panose="02020603050405020304" pitchFamily="18" charset="0"/>
              </a:rPr>
              <a:t> здесь не помогут. Но сдать этот экзамен реально — за годы работы мы с коллегами нашли формулу успеха. Достаточно знать структуру экзамена и иметь теоретическую базу. </a:t>
            </a:r>
          </a:p>
        </p:txBody>
      </p:sp>
    </p:spTree>
    <p:extLst>
      <p:ext uri="{BB962C8B-B14F-4D97-AF65-F5344CB8AC3E}">
        <p14:creationId xmlns:p14="http://schemas.microsoft.com/office/powerpoint/2010/main" val="10952277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61953" y="624110"/>
            <a:ext cx="8642659" cy="658425"/>
          </a:xfrm>
        </p:spPr>
        <p:txBody>
          <a:bodyPr>
            <a:normAutofit fontScale="90000"/>
          </a:bodyPr>
          <a:lstStyle/>
          <a:p>
            <a:r>
              <a:rPr lang="ru-RU" b="1" dirty="0"/>
              <a:t>Структура ОГЭ по литературе</a:t>
            </a:r>
            <a:br>
              <a:rPr lang="ru-RU" b="1" dirty="0"/>
            </a:br>
            <a:endParaRPr lang="ru-RU" dirty="0"/>
          </a:p>
        </p:txBody>
      </p:sp>
      <p:sp>
        <p:nvSpPr>
          <p:cNvPr id="3" name="Объект 2"/>
          <p:cNvSpPr>
            <a:spLocks noGrp="1"/>
          </p:cNvSpPr>
          <p:nvPr>
            <p:ph idx="1"/>
          </p:nvPr>
        </p:nvSpPr>
        <p:spPr>
          <a:xfrm>
            <a:off x="1401288" y="1175657"/>
            <a:ext cx="10103324" cy="5403273"/>
          </a:xfrm>
        </p:spPr>
        <p:txBody>
          <a:bodyPr>
            <a:normAutofit lnSpcReduction="10000"/>
          </a:bodyPr>
          <a:lstStyle/>
          <a:p>
            <a:r>
              <a:rPr lang="ru-RU" sz="2800" b="1" dirty="0">
                <a:latin typeface="Times New Roman" panose="02020603050405020304" pitchFamily="18" charset="0"/>
                <a:cs typeface="Times New Roman" panose="02020603050405020304" pitchFamily="18" charset="0"/>
              </a:rPr>
              <a:t>Экзамен состоит из двух частей. В первой части четыре небольших сочинения, во второй — одно объемное. </a:t>
            </a:r>
            <a:endParaRPr lang="ru-RU" sz="2800" b="1" dirty="0" smtClean="0">
              <a:latin typeface="Times New Roman" panose="02020603050405020304" pitchFamily="18" charset="0"/>
              <a:cs typeface="Times New Roman" panose="02020603050405020304" pitchFamily="18" charset="0"/>
            </a:endParaRPr>
          </a:p>
          <a:p>
            <a:r>
              <a:rPr lang="ru-RU" sz="2800" b="1" dirty="0">
                <a:latin typeface="Times New Roman" panose="02020603050405020304" pitchFamily="18" charset="0"/>
                <a:cs typeface="Times New Roman" panose="02020603050405020304" pitchFamily="18" charset="0"/>
              </a:rPr>
              <a:t> Часть 1 </a:t>
            </a:r>
          </a:p>
          <a:p>
            <a:r>
              <a:rPr lang="ru-RU" sz="2800" dirty="0">
                <a:latin typeface="Times New Roman" panose="02020603050405020304" pitchFamily="18" charset="0"/>
                <a:cs typeface="Times New Roman" panose="02020603050405020304" pitchFamily="18" charset="0"/>
              </a:rPr>
              <a:t>В этот раздел входят 4 задания с развернутым ответом. Вопросы 1 и 2 относятся к лироэпическому, эпическому или драматическому отрывку. Они направлены на знание произведения и умение анализировать текст. В каждом случае можно выбрать один вопрос из двух.</a:t>
            </a:r>
          </a:p>
          <a:p>
            <a:r>
              <a:rPr lang="ru-RU" sz="2800" dirty="0">
                <a:latin typeface="Times New Roman" panose="02020603050405020304" pitchFamily="18" charset="0"/>
                <a:cs typeface="Times New Roman" panose="02020603050405020304" pitchFamily="18" charset="0"/>
              </a:rPr>
              <a:t>Задание 3 связано с лирическим произведением, то есть стихотворением. Нужно проанализировать текст, но уже с учетом особенностей поэзии. Можно выбрать один из двух </a:t>
            </a:r>
            <a:r>
              <a:rPr lang="ru-RU" sz="2800" dirty="0" smtClean="0">
                <a:latin typeface="Times New Roman" panose="02020603050405020304" pitchFamily="18" charset="0"/>
                <a:cs typeface="Times New Roman" panose="02020603050405020304" pitchFamily="18" charset="0"/>
              </a:rPr>
              <a:t>вопросов</a:t>
            </a:r>
            <a:r>
              <a:rPr lang="ru-RU" sz="2800" dirty="0">
                <a:latin typeface="Times New Roman" panose="02020603050405020304" pitchFamily="18" charset="0"/>
                <a:cs typeface="Times New Roman" panose="02020603050405020304" pitchFamily="18" charset="0"/>
              </a:rPr>
              <a:t> </a:t>
            </a:r>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950843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0083" y="624110"/>
            <a:ext cx="8464529" cy="919682"/>
          </a:xfrm>
        </p:spPr>
        <p:txBody>
          <a:bodyPr>
            <a:normAutofit fontScale="90000"/>
          </a:bodyPr>
          <a:lstStyle/>
          <a:p>
            <a:r>
              <a:rPr lang="ru-RU" b="1" dirty="0"/>
              <a:t>Структура ОГЭ по литературе</a:t>
            </a:r>
            <a:br>
              <a:rPr lang="ru-RU" b="1" dirty="0"/>
            </a:br>
            <a:endParaRPr lang="ru-RU" dirty="0"/>
          </a:p>
        </p:txBody>
      </p:sp>
      <p:sp>
        <p:nvSpPr>
          <p:cNvPr id="3" name="Объект 2"/>
          <p:cNvSpPr>
            <a:spLocks noGrp="1"/>
          </p:cNvSpPr>
          <p:nvPr>
            <p:ph idx="1"/>
          </p:nvPr>
        </p:nvSpPr>
        <p:spPr>
          <a:xfrm>
            <a:off x="237505" y="1543792"/>
            <a:ext cx="11804073" cy="5035137"/>
          </a:xfrm>
        </p:spPr>
        <p:txBody>
          <a:bodyPr/>
          <a:lstStyle/>
          <a:p>
            <a:r>
              <a:rPr lang="ru-RU" dirty="0"/>
              <a:t>В </a:t>
            </a:r>
            <a:r>
              <a:rPr lang="ru-RU" sz="2000" dirty="0">
                <a:latin typeface="Times New Roman" panose="02020603050405020304" pitchFamily="18" charset="0"/>
                <a:cs typeface="Times New Roman" panose="02020603050405020304" pitchFamily="18" charset="0"/>
              </a:rPr>
              <a:t>задании 4 один вопрос: нужно сравнить текст исходного стихотворения с другим, которое приводится ниже в этом задании. Если в первых трех заданиях просили написать 3–5 предложений, то здесь рекомендуют 5–8. Это задание повышенной сложности, оно оценивается в 8 баллов, в то время как за номера 1.1/1.2 и 3.1/3.2 максимально дают 4 балла, а за 2.1/2.2 — 5. </a:t>
            </a:r>
            <a:endParaRPr lang="ru-RU" sz="2000" dirty="0" smtClean="0">
              <a:latin typeface="Times New Roman" panose="02020603050405020304" pitchFamily="18" charset="0"/>
              <a:cs typeface="Times New Roman" panose="02020603050405020304" pitchFamily="18" charset="0"/>
            </a:endParaRPr>
          </a:p>
          <a:p>
            <a:r>
              <a:rPr lang="ru-RU" b="1" dirty="0">
                <a:latin typeface="Times New Roman" panose="02020603050405020304" pitchFamily="18" charset="0"/>
                <a:cs typeface="Times New Roman" panose="02020603050405020304" pitchFamily="18" charset="0"/>
              </a:rPr>
              <a:t>Часть 2 </a:t>
            </a:r>
          </a:p>
          <a:p>
            <a:r>
              <a:rPr lang="ru-RU" dirty="0">
                <a:latin typeface="Times New Roman" panose="02020603050405020304" pitchFamily="18" charset="0"/>
                <a:cs typeface="Times New Roman" panose="02020603050405020304" pitchFamily="18" charset="0"/>
              </a:rPr>
              <a:t>Здесь есть всего одно задание — объемное сочинение (не менее 150 слов). Составители предлагают 5 тем на выбор. Этот номер стоит 16 баллов.</a:t>
            </a:r>
          </a:p>
          <a:p>
            <a:r>
              <a:rPr lang="ru-RU" dirty="0">
                <a:latin typeface="Times New Roman" panose="02020603050405020304" pitchFamily="18" charset="0"/>
                <a:cs typeface="Times New Roman" panose="02020603050405020304" pitchFamily="18" charset="0"/>
              </a:rPr>
              <a:t>Чтобы хорошо написать сочинение, нужно разбираться в композиции произведения, средствах выразительности, литературных терминах, направлениях, жанрах, понятиях вроде авторской позиции, идеи, проблематики. Это вещи, без которых невозможно написать ни одно сочинение. На наших курсах это проходят на первых занятиях, так как мы используем метод ключевых слов.</a:t>
            </a:r>
          </a:p>
          <a:p>
            <a:r>
              <a:rPr lang="ru-RU" dirty="0">
                <a:latin typeface="Times New Roman" panose="02020603050405020304" pitchFamily="18" charset="0"/>
                <a:cs typeface="Times New Roman" panose="02020603050405020304" pitchFamily="18" charset="0"/>
              </a:rPr>
              <a:t>Что касается произведений, здесь выбор достаточно большой: от Ломоносова и Пушкина до Маяковского и Шекспира</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660360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61953" y="624110"/>
            <a:ext cx="8642659" cy="694051"/>
          </a:xfrm>
        </p:spPr>
        <p:txBody>
          <a:bodyPr>
            <a:normAutofit fontScale="90000"/>
          </a:bodyPr>
          <a:lstStyle/>
          <a:p>
            <a:r>
              <a:rPr lang="ru-RU" b="1" dirty="0" smtClean="0"/>
              <a:t>Как  оценивается </a:t>
            </a:r>
            <a:r>
              <a:rPr lang="ru-RU" b="1" dirty="0"/>
              <a:t>ОГЭ по литературе</a:t>
            </a:r>
            <a:br>
              <a:rPr lang="ru-RU" b="1" dirty="0"/>
            </a:br>
            <a:endParaRPr lang="ru-RU" dirty="0"/>
          </a:p>
        </p:txBody>
      </p:sp>
      <p:sp>
        <p:nvSpPr>
          <p:cNvPr id="3" name="Объект 2"/>
          <p:cNvSpPr>
            <a:spLocks noGrp="1"/>
          </p:cNvSpPr>
          <p:nvPr>
            <p:ph idx="1"/>
          </p:nvPr>
        </p:nvSpPr>
        <p:spPr>
          <a:xfrm>
            <a:off x="1583140" y="955343"/>
            <a:ext cx="10363437" cy="5813592"/>
          </a:xfrm>
        </p:spPr>
        <p:txBody>
          <a:bodyPr>
            <a:noAutofit/>
          </a:bodyPr>
          <a:lstStyle/>
          <a:p>
            <a:endParaRPr lang="ru-RU" b="1" dirty="0" smtClean="0">
              <a:latin typeface="Times New Roman" panose="02020603050405020304" pitchFamily="18" charset="0"/>
              <a:cs typeface="Times New Roman" panose="02020603050405020304" pitchFamily="18" charset="0"/>
            </a:endParaRPr>
          </a:p>
          <a:p>
            <a:r>
              <a:rPr lang="ru-RU" sz="2000" b="1" dirty="0" smtClean="0">
                <a:latin typeface="Times New Roman" panose="02020603050405020304" pitchFamily="18" charset="0"/>
                <a:cs typeface="Times New Roman" panose="02020603050405020304" pitchFamily="18" charset="0"/>
              </a:rPr>
              <a:t>Задание</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1 — сочинение на анализ текста — оценивается в 4 балла. </a:t>
            </a:r>
          </a:p>
          <a:p>
            <a:r>
              <a:rPr lang="ru-RU" sz="2000" dirty="0">
                <a:latin typeface="Times New Roman" panose="02020603050405020304" pitchFamily="18" charset="0"/>
                <a:cs typeface="Times New Roman" panose="02020603050405020304" pitchFamily="18" charset="0"/>
              </a:rPr>
              <a:t>К1 — 2 балла:</a:t>
            </a:r>
            <a:r>
              <a:rPr lang="ru-RU" sz="2000" b="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нужно глубоко ответить на поставленный вопрос с привлечением важных для анализа фрагментов и не исказить авторскую позицию. Если за К1 ставится 0 баллов, все задание также оценивается в 0.</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К2 — 2 балла: необходимо соблюсти логику, речевые и грамматические нормы. </a:t>
            </a:r>
          </a:p>
          <a:p>
            <a:r>
              <a:rPr lang="ru-RU" sz="2000" b="1" dirty="0">
                <a:latin typeface="Times New Roman" panose="02020603050405020304" pitchFamily="18" charset="0"/>
                <a:cs typeface="Times New Roman" panose="02020603050405020304" pitchFamily="18" charset="0"/>
              </a:rPr>
              <a:t>В задании 2</a:t>
            </a:r>
            <a:r>
              <a:rPr lang="ru-RU" sz="2000" dirty="0">
                <a:latin typeface="Times New Roman" panose="02020603050405020304" pitchFamily="18" charset="0"/>
                <a:cs typeface="Times New Roman" panose="02020603050405020304" pitchFamily="18" charset="0"/>
              </a:rPr>
              <a:t> необходимо вспомнить другой фрагмент произведения и сравнить его с исходным эпизодом на заданную тему — оценивается в 5 баллов.</a:t>
            </a:r>
          </a:p>
          <a:p>
            <a:r>
              <a:rPr lang="ru-RU" sz="2000" dirty="0">
                <a:latin typeface="Times New Roman" panose="02020603050405020304" pitchFamily="18" charset="0"/>
                <a:cs typeface="Times New Roman" panose="02020603050405020304" pitchFamily="18" charset="0"/>
              </a:rPr>
              <a:t>К1 — 3 балла: нужно дать развернутый ответ в соответствии с заданием и с привлечением важных для анализа фрагментов, не искажая авторскую позицию и не допуская фактических ошибок. Так же, как и в первом сочинении, если ученик получает 0 баллов по К1, работа не проверяется.</a:t>
            </a:r>
            <a:br>
              <a:rPr lang="ru-RU" sz="2000" dirty="0">
                <a:latin typeface="Times New Roman" panose="02020603050405020304" pitchFamily="18" charset="0"/>
                <a:cs typeface="Times New Roman" panose="02020603050405020304" pitchFamily="18" charset="0"/>
              </a:rPr>
            </a:br>
            <a:r>
              <a:rPr lang="ru-RU" sz="2000" dirty="0">
                <a:latin typeface="Times New Roman" panose="02020603050405020304" pitchFamily="18" charset="0"/>
                <a:cs typeface="Times New Roman" panose="02020603050405020304" pitchFamily="18" charset="0"/>
              </a:rPr>
              <a:t>К2 — 2 балла: соответствие речевым и грамматическим нормам, соблюдение логики повествования.</a:t>
            </a:r>
          </a:p>
          <a:p>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a:p>
            <a:endParaRPr lang="ru-RU" sz="2000" dirty="0"/>
          </a:p>
        </p:txBody>
      </p:sp>
    </p:spTree>
    <p:extLst>
      <p:ext uri="{BB962C8B-B14F-4D97-AF65-F5344CB8AC3E}">
        <p14:creationId xmlns:p14="http://schemas.microsoft.com/office/powerpoint/2010/main" val="13790447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50671" y="624110"/>
            <a:ext cx="9853942" cy="967184"/>
          </a:xfrm>
        </p:spPr>
        <p:txBody>
          <a:bodyPr>
            <a:normAutofit/>
          </a:bodyPr>
          <a:lstStyle/>
          <a:p>
            <a:r>
              <a:rPr lang="ru-RU" b="1" dirty="0"/>
              <a:t>Как  оценивается ОГЭ по литературе</a:t>
            </a:r>
            <a:endParaRPr lang="ru-RU" dirty="0"/>
          </a:p>
        </p:txBody>
      </p:sp>
      <p:sp>
        <p:nvSpPr>
          <p:cNvPr id="3" name="Объект 2"/>
          <p:cNvSpPr>
            <a:spLocks noGrp="1"/>
          </p:cNvSpPr>
          <p:nvPr>
            <p:ph idx="1"/>
          </p:nvPr>
        </p:nvSpPr>
        <p:spPr>
          <a:xfrm>
            <a:off x="1745673" y="1508166"/>
            <a:ext cx="9758939" cy="4999512"/>
          </a:xfrm>
        </p:spPr>
        <p:txBody>
          <a:bodyPr>
            <a:normAutofit/>
          </a:bodyPr>
          <a:lstStyle/>
          <a:p>
            <a:r>
              <a:rPr lang="ru-RU" b="1" dirty="0"/>
              <a:t>Задание 3 </a:t>
            </a:r>
            <a:r>
              <a:rPr lang="ru-RU" dirty="0"/>
              <a:t>на анализ лирического текста оценивается по тем же критериям, что и задание 1, и стоит 4 балла.</a:t>
            </a:r>
          </a:p>
          <a:p>
            <a:r>
              <a:rPr lang="ru-RU" dirty="0"/>
              <a:t>К1 — 2 балла: глубина раскрытия темы без искажения авторской позиции и фактических ошибок.</a:t>
            </a:r>
            <a:br>
              <a:rPr lang="ru-RU" dirty="0"/>
            </a:br>
            <a:r>
              <a:rPr lang="ru-RU" dirty="0"/>
              <a:t>К2 — 2 балла: соблюдение речевых, грамматических и логических норм </a:t>
            </a:r>
            <a:endParaRPr lang="ru-RU" dirty="0" smtClean="0"/>
          </a:p>
          <a:p>
            <a:r>
              <a:rPr lang="ru-RU" b="1" dirty="0" smtClean="0"/>
              <a:t>Задание </a:t>
            </a:r>
            <a:r>
              <a:rPr lang="ru-RU" b="1" dirty="0"/>
              <a:t>4</a:t>
            </a:r>
            <a:r>
              <a:rPr lang="ru-RU" dirty="0"/>
              <a:t> на сопоставление двух стихотворений из КИМ на заданную тему оценивается в 8 баллов. </a:t>
            </a:r>
          </a:p>
          <a:p>
            <a:r>
              <a:rPr lang="ru-RU" dirty="0"/>
              <a:t>К1 — 2 балла: убедительное сопоставление в заданном направлении анализа. Если по К1 ставят 0 баллов, то задание считается невыполненным и работа дальше не проверяется.</a:t>
            </a:r>
            <a:br>
              <a:rPr lang="ru-RU" dirty="0"/>
            </a:br>
            <a:r>
              <a:rPr lang="ru-RU" dirty="0"/>
              <a:t>К2 — 4 балла: использование для аргументации важных для анализа фрагментов из обоих стихотворений, отсутствие фактических ошибок и искажения авторской позиции.</a:t>
            </a:r>
            <a:br>
              <a:rPr lang="ru-RU" dirty="0"/>
            </a:br>
            <a:r>
              <a:rPr lang="ru-RU" dirty="0"/>
              <a:t>К3 — 2 балла: логичность, соблюдение речевых и грамматических норм.</a:t>
            </a:r>
          </a:p>
          <a:p>
            <a:endParaRPr lang="ru-RU" dirty="0"/>
          </a:p>
        </p:txBody>
      </p:sp>
    </p:spTree>
    <p:extLst>
      <p:ext uri="{BB962C8B-B14F-4D97-AF65-F5344CB8AC3E}">
        <p14:creationId xmlns:p14="http://schemas.microsoft.com/office/powerpoint/2010/main" val="36071661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23803" y="624110"/>
            <a:ext cx="9904020" cy="1050311"/>
          </a:xfrm>
        </p:spPr>
        <p:txBody>
          <a:bodyPr>
            <a:normAutofit fontScale="90000"/>
          </a:bodyPr>
          <a:lstStyle/>
          <a:p>
            <a:r>
              <a:rPr lang="ru-RU" b="1" dirty="0"/>
              <a:t>Задание 5</a:t>
            </a:r>
            <a:r>
              <a:rPr lang="ru-RU" dirty="0"/>
              <a:t> — большое сочинение на 150 слов — оценивается в 16 баллов.</a:t>
            </a:r>
            <a:br>
              <a:rPr lang="ru-RU" dirty="0"/>
            </a:br>
            <a:endParaRPr lang="ru-RU" dirty="0"/>
          </a:p>
        </p:txBody>
      </p:sp>
      <p:sp>
        <p:nvSpPr>
          <p:cNvPr id="3" name="Объект 2"/>
          <p:cNvSpPr>
            <a:spLocks noGrp="1"/>
          </p:cNvSpPr>
          <p:nvPr>
            <p:ph idx="1"/>
          </p:nvPr>
        </p:nvSpPr>
        <p:spPr>
          <a:xfrm>
            <a:off x="1638795" y="1674420"/>
            <a:ext cx="10189028" cy="5183579"/>
          </a:xfrm>
        </p:spPr>
        <p:txBody>
          <a:bodyPr>
            <a:normAutofit lnSpcReduction="10000"/>
          </a:bodyPr>
          <a:lstStyle/>
          <a:p>
            <a:r>
              <a:rPr lang="ru-RU" dirty="0" smtClean="0"/>
              <a:t>К1 </a:t>
            </a:r>
            <a:r>
              <a:rPr lang="ru-RU" dirty="0"/>
              <a:t>— 3 балла: соответствие сочинения теме и ее глубокое и разностороннее раскрытие.</a:t>
            </a:r>
            <a:br>
              <a:rPr lang="ru-RU" dirty="0"/>
            </a:br>
            <a:r>
              <a:rPr lang="ru-RU" dirty="0"/>
              <a:t>К2 — 3 балла: использование в качестве аргументации важных для анализа фрагментов, отсутствие фактических ошибок и искажения авторской позиции.</a:t>
            </a:r>
            <a:br>
              <a:rPr lang="ru-RU" dirty="0"/>
            </a:br>
            <a:r>
              <a:rPr lang="ru-RU" dirty="0"/>
              <a:t>К3 — 2 балла: использование для анализа литературных понятий и отсутствие ошибок в их употреблении.</a:t>
            </a:r>
            <a:br>
              <a:rPr lang="ru-RU" dirty="0"/>
            </a:br>
            <a:r>
              <a:rPr lang="ru-RU" dirty="0"/>
              <a:t>К4 — 3 балла: в сочинении присутствует логика, деление на абзацы, мысль не повторяется.</a:t>
            </a:r>
            <a:br>
              <a:rPr lang="ru-RU" dirty="0"/>
            </a:br>
            <a:r>
              <a:rPr lang="ru-RU" dirty="0"/>
              <a:t>К5 — 2 балла: соблюдение речевых норм, простить без снижения балла могут не более двух ошибок.</a:t>
            </a:r>
            <a:br>
              <a:rPr lang="ru-RU" dirty="0"/>
            </a:br>
            <a:r>
              <a:rPr lang="ru-RU" dirty="0"/>
              <a:t>К6 — 1 балл: соблюдение орфографических норм, простить могут четыре ошибки.</a:t>
            </a:r>
            <a:br>
              <a:rPr lang="ru-RU" dirty="0"/>
            </a:br>
            <a:r>
              <a:rPr lang="ru-RU" dirty="0"/>
              <a:t>К7 — 1 балл: соблюдение пунктуационных норм, простить могут четыре ошибки.</a:t>
            </a:r>
            <a:br>
              <a:rPr lang="ru-RU" dirty="0"/>
            </a:br>
            <a:r>
              <a:rPr lang="ru-RU" dirty="0"/>
              <a:t>К8 — 1 балл: соблюдение грамматических норм, простить могут одну-две ошибки</a:t>
            </a:r>
            <a:r>
              <a:rPr lang="ru-RU" dirty="0" smtClean="0"/>
              <a:t>.</a:t>
            </a:r>
          </a:p>
          <a:p>
            <a:r>
              <a:rPr lang="ru-RU" sz="1900" b="1" i="1" dirty="0"/>
              <a:t>Сочинение не проверяется, если за К1 поставили 0 баллов или работа насчитывает меньше 150 слов. К слову, в других сочинениях объем не ограничен, даны лишь рекомендации «3–8 предложений», но за их количество баллы не снимаются и не добавляются.</a:t>
            </a:r>
          </a:p>
          <a:p>
            <a:endParaRPr lang="ru-RU" dirty="0"/>
          </a:p>
        </p:txBody>
      </p:sp>
    </p:spTree>
    <p:extLst>
      <p:ext uri="{BB962C8B-B14F-4D97-AF65-F5344CB8AC3E}">
        <p14:creationId xmlns:p14="http://schemas.microsoft.com/office/powerpoint/2010/main" val="4249375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6941" y="624110"/>
            <a:ext cx="9117672" cy="741552"/>
          </a:xfrm>
        </p:spPr>
        <p:txBody>
          <a:bodyPr/>
          <a:lstStyle/>
          <a:p>
            <a:r>
              <a:rPr lang="ru-RU" b="1" dirty="0"/>
              <a:t>Связь ОГЭ и ЕГЭ по </a:t>
            </a:r>
            <a:r>
              <a:rPr lang="ru-RU" b="1" dirty="0" smtClean="0"/>
              <a:t>литературе</a:t>
            </a:r>
            <a:endParaRPr lang="ru-RU" dirty="0"/>
          </a:p>
        </p:txBody>
      </p:sp>
      <p:sp>
        <p:nvSpPr>
          <p:cNvPr id="3" name="Объект 2"/>
          <p:cNvSpPr>
            <a:spLocks noGrp="1"/>
          </p:cNvSpPr>
          <p:nvPr>
            <p:ph idx="1"/>
          </p:nvPr>
        </p:nvSpPr>
        <p:spPr>
          <a:xfrm>
            <a:off x="1353787" y="1448790"/>
            <a:ext cx="10150826" cy="5237018"/>
          </a:xfrm>
        </p:spPr>
        <p:txBody>
          <a:bodyPr>
            <a:normAutofit/>
          </a:bodyPr>
          <a:lstStyle/>
          <a:p>
            <a:endParaRPr lang="ru-RU" b="1" dirty="0"/>
          </a:p>
          <a:p>
            <a:r>
              <a:rPr lang="ru-RU" dirty="0">
                <a:latin typeface="Times New Roman" panose="02020603050405020304" pitchFamily="18" charset="0"/>
                <a:cs typeface="Times New Roman" panose="02020603050405020304" pitchFamily="18" charset="0"/>
              </a:rPr>
              <a:t>В ЕГЭ, как и в ОГЭ, необходимо написать 5 сочинений. Одно большое, соответствующее 5-му заданию ОГЭ, и 4 мини-сочинения.</a:t>
            </a:r>
          </a:p>
          <a:p>
            <a:r>
              <a:rPr lang="ru-RU" dirty="0">
                <a:latin typeface="Times New Roman" panose="02020603050405020304" pitchFamily="18" charset="0"/>
                <a:cs typeface="Times New Roman" panose="02020603050405020304" pitchFamily="18" charset="0"/>
              </a:rPr>
              <a:t>Задания 1–3 ОГЭ практически дублируют задания 4.1/4.2 и 9.1/9.2 ЕГЭ.</a:t>
            </a:r>
          </a:p>
          <a:p>
            <a:r>
              <a:rPr lang="ru-RU" dirty="0">
                <a:latin typeface="Times New Roman" panose="02020603050405020304" pitchFamily="18" charset="0"/>
                <a:cs typeface="Times New Roman" panose="02020603050405020304" pitchFamily="18" charset="0"/>
              </a:rPr>
              <a:t>Критерии оценивания заданий 1 и 3 ОГЭ соответствуют критериям заданий 4.1/4.2 и 9.1/9.2 ЕГЭ. Критерии 5-го задания ОГЭ идентичны критериям </a:t>
            </a:r>
            <a:r>
              <a:rPr lang="ru-RU" u="sng" dirty="0">
                <a:latin typeface="Times New Roman" panose="02020603050405020304" pitchFamily="18" charset="0"/>
                <a:cs typeface="Times New Roman" panose="02020603050405020304" pitchFamily="18" charset="0"/>
                <a:hlinkClick r:id="rId2"/>
              </a:rPr>
              <a:t>большого сочинения ЕГЭ</a:t>
            </a:r>
            <a:r>
              <a:rPr lang="ru-RU" dirty="0">
                <a:latin typeface="Times New Roman" panose="02020603050405020304" pitchFamily="18" charset="0"/>
                <a:cs typeface="Times New Roman" panose="02020603050405020304" pitchFamily="18" charset="0"/>
              </a:rPr>
              <a:t>. </a:t>
            </a:r>
          </a:p>
          <a:p>
            <a:r>
              <a:rPr lang="ru-RU" dirty="0">
                <a:latin typeface="Times New Roman" panose="02020603050405020304" pitchFamily="18" charset="0"/>
                <a:cs typeface="Times New Roman" panose="02020603050405020304" pitchFamily="18" charset="0"/>
              </a:rPr>
              <a:t>Задание ОГЭ на сопоставление, номер 4, подготовит вас к более сложным </a:t>
            </a:r>
            <a:r>
              <a:rPr lang="ru-RU" u="sng" dirty="0">
                <a:latin typeface="Times New Roman" panose="02020603050405020304" pitchFamily="18" charset="0"/>
                <a:cs typeface="Times New Roman" panose="02020603050405020304" pitchFamily="18" charset="0"/>
                <a:hlinkClick r:id="rId3"/>
              </a:rPr>
              <a:t>заданиям 5 и 10 ЕГЭ</a:t>
            </a:r>
            <a:r>
              <a:rPr lang="ru-RU" dirty="0">
                <a:latin typeface="Times New Roman" panose="02020603050405020304" pitchFamily="18" charset="0"/>
                <a:cs typeface="Times New Roman" panose="02020603050405020304" pitchFamily="18" charset="0"/>
              </a:rPr>
              <a:t>. В 10-м вопросе в КИМ не дают пример для сравнения: сдающий должен сам его вспомнить, опираясь на заданное направление анализа. </a:t>
            </a:r>
          </a:p>
          <a:p>
            <a:r>
              <a:rPr lang="ru-RU" dirty="0">
                <a:latin typeface="Times New Roman" panose="02020603050405020304" pitchFamily="18" charset="0"/>
                <a:cs typeface="Times New Roman" panose="02020603050405020304" pitchFamily="18" charset="0"/>
              </a:rPr>
              <a:t>Многие произведения из кодификатора ОГЭ по литературе потребуются для сдачи ЕГЭ. Если хорошо подготовитесь к ОГЭ, не придется изучать всё с нуля. Произведения, которые не встречаются в кодификаторе 11-го класса, можно использовать на ЕГЭ в заданиях 5 и 10, где нужно привести один пример на любую заданную тему, или в большом сочинении.</a:t>
            </a:r>
          </a:p>
          <a:p>
            <a:r>
              <a:rPr lang="ru-RU" dirty="0">
                <a:latin typeface="Times New Roman" panose="02020603050405020304" pitchFamily="18" charset="0"/>
                <a:cs typeface="Times New Roman" panose="02020603050405020304" pitchFamily="18" charset="0"/>
              </a:rPr>
              <a:t>Несмотря на это, ОГЭ по литературе существенно проще и отлично подходит для начального этапа подготовки к ЕГЭ.</a:t>
            </a:r>
          </a:p>
        </p:txBody>
      </p:sp>
    </p:spTree>
    <p:extLst>
      <p:ext uri="{BB962C8B-B14F-4D97-AF65-F5344CB8AC3E}">
        <p14:creationId xmlns:p14="http://schemas.microsoft.com/office/powerpoint/2010/main" val="1369839275"/>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31</TotalTime>
  <Words>218</Words>
  <Application>Microsoft Office PowerPoint</Application>
  <PresentationFormat>Широкоэкранный</PresentationFormat>
  <Paragraphs>42</Paragraphs>
  <Slides>8</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8</vt:i4>
      </vt:variant>
    </vt:vector>
  </HeadingPairs>
  <TitlesOfParts>
    <vt:vector size="13" baseType="lpstr">
      <vt:lpstr>Arial</vt:lpstr>
      <vt:lpstr>Century Gothic</vt:lpstr>
      <vt:lpstr>Times New Roman</vt:lpstr>
      <vt:lpstr>Wingdings 3</vt:lpstr>
      <vt:lpstr>Легкий дым</vt:lpstr>
      <vt:lpstr>   Изменения в ОГЭ по литературе в 2025 году </vt:lpstr>
      <vt:lpstr>Изменения в ОГЭ по литературе в 2025 году </vt:lpstr>
      <vt:lpstr>Структура ОГЭ по литературе </vt:lpstr>
      <vt:lpstr>Структура ОГЭ по литературе </vt:lpstr>
      <vt:lpstr>Как  оценивается ОГЭ по литературе </vt:lpstr>
      <vt:lpstr>Как  оценивается ОГЭ по литературе</vt:lpstr>
      <vt:lpstr>Задание 5 — большое сочинение на 150 слов — оценивается в 16 баллов. </vt:lpstr>
      <vt:lpstr>Связь ОГЭ и ЕГЭ по литературе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Изменения в ОГЭ по литературе в 2025 году</dc:title>
  <dc:creator>user</dc:creator>
  <cp:lastModifiedBy>user</cp:lastModifiedBy>
  <cp:revision>5</cp:revision>
  <dcterms:created xsi:type="dcterms:W3CDTF">2025-03-10T16:09:06Z</dcterms:created>
  <dcterms:modified xsi:type="dcterms:W3CDTF">2025-03-11T15:01:11Z</dcterms:modified>
</cp:coreProperties>
</file>